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6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58" r:id="rId4"/>
    <p:sldId id="262" r:id="rId5"/>
    <p:sldId id="259" r:id="rId6"/>
    <p:sldId id="263" r:id="rId7"/>
    <p:sldId id="261" r:id="rId8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E2001A"/>
    <a:srgbClr val="008E4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81" autoAdjust="0"/>
    <p:restoredTop sz="94690" autoAdjust="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966BAF-EED2-428F-AD61-C4AE1F3FE61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391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F2F72-D04C-4FA8-9295-1E2CE8419B55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EBAFB-A8A3-4BB8-9700-C570FE2344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77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Referat1-7\ITADM\Dokumentation, Konzepte\Installationen\Dokumentenvorlagen\Vorlagen Bearbeitung\Vorlagen neue Farben\2_Farbbalken_Landwirtschaf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7000"/>
            <a:ext cx="9144000" cy="1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031" y="404664"/>
            <a:ext cx="2516701" cy="518080"/>
          </a:xfrm>
          <a:prstGeom prst="rect">
            <a:avLst/>
          </a:prstGeom>
        </p:spPr>
      </p:pic>
      <p:pic>
        <p:nvPicPr>
          <p:cNvPr id="6" name="Picture 18" descr="NRW_Guillochen_PowerPoint-Titel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38"/>
            <a:ext cx="91440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445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086613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125" y="1484313"/>
            <a:ext cx="2016125" cy="45370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484313"/>
            <a:ext cx="5895975" cy="45370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178558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4619268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altLang="de-DE"/>
              <a:t>ASP-Früherkennungsprogramm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13633B2-E7F7-4E5F-A859-201A9C3BD89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296904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250826" y="260350"/>
            <a:ext cx="8641655" cy="56169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000550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47602" y="3138539"/>
            <a:ext cx="5004519" cy="1298575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004F9F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780942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752528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634082"/>
          </a:xfrm>
          <a:prstGeom prst="rect">
            <a:avLst/>
          </a:prstGeom>
        </p:spPr>
        <p:txBody>
          <a:bodyPr/>
          <a:lstStyle>
            <a:lvl1pPr>
              <a:defRPr sz="15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79303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821047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786583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2205038"/>
            <a:ext cx="395605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395605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30287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7373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284983"/>
            <a:ext cx="4040188" cy="28411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6503" y="250921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284983"/>
            <a:ext cx="4041775" cy="28411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3663529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257032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150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-5235" y="1257564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809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5415362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-34925" y="1268759"/>
            <a:ext cx="9140825" cy="5226050"/>
          </a:xfrm>
          <a:prstGeom prst="rect">
            <a:avLst/>
          </a:prstGeom>
          <a:solidFill>
            <a:srgbClr val="EAF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80000" rIns="500400" bIns="388800"/>
          <a:lstStyle>
            <a:lvl1pPr marL="711200" indent="-711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34778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984375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620963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25755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7147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41719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6291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508635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268759"/>
            <a:ext cx="5486400" cy="3458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2566766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268413"/>
            <a:ext cx="9144000" cy="4752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marL="400050" indent="-4000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205038"/>
            <a:ext cx="80645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484313"/>
            <a:ext cx="80645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4664"/>
            <a:ext cx="2513852" cy="51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3" r:id="rId14"/>
    <p:sldLayoutId id="2147483694" r:id="rId15"/>
    <p:sldLayoutId id="2147483695" r:id="rId16"/>
  </p:sldLayoutIdLst>
  <p:transition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-online.nrw.de/tim-online2/" TargetMode="External"/><Relationship Id="rId2" Type="http://schemas.openxmlformats.org/officeDocument/2006/relationships/hyperlink" Target="https://www.google.de/map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-108520" y="3645024"/>
            <a:ext cx="9396536" cy="268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0400" tIns="129600" rIns="5004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1800" dirty="0"/>
              <a:t>Erstellung eines Plans zum Schutz vor biologischen Gefahren (Durchführungsverordnung (EU) 2023/594</a:t>
            </a:r>
          </a:p>
          <a:p>
            <a:pPr algn="ctr" eaLnBrk="1" hangingPunct="1">
              <a:spcBef>
                <a:spcPct val="0"/>
              </a:spcBef>
              <a:spcAft>
                <a:spcPts val="300"/>
              </a:spcAft>
              <a:buNone/>
            </a:pPr>
            <a:endParaRPr lang="de-DE" altLang="de-DE" sz="15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500" dirty="0"/>
          </a:p>
          <a:p>
            <a:pPr algn="ctr">
              <a:buNone/>
            </a:pPr>
            <a:r>
              <a:rPr lang="de-DE" sz="2800" dirty="0"/>
              <a:t>Tool für die Erstellung einer Betriebsskizze und der Hygieneschleuse</a:t>
            </a:r>
          </a:p>
        </p:txBody>
      </p:sp>
      <p:pic>
        <p:nvPicPr>
          <p:cNvPr id="2052" name="Picture 18" descr="NRW_Guillochen_PowerPoint-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38"/>
            <a:ext cx="91440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76863D-C3C7-449F-B7E4-5CEFA7A1BA65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C1E1361-3D91-444B-9AF9-D2D0294535ED}"/>
              </a:ext>
            </a:extLst>
          </p:cNvPr>
          <p:cNvSpPr txBox="1"/>
          <p:nvPr/>
        </p:nvSpPr>
        <p:spPr>
          <a:xfrm>
            <a:off x="395536" y="836712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Hinweise zur Erstellung:</a:t>
            </a:r>
          </a:p>
          <a:p>
            <a:endParaRPr lang="de-DE" b="1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Screenshot des Betriebs auf </a:t>
            </a:r>
            <a:r>
              <a:rPr lang="de-DE" b="1" dirty="0"/>
              <a:t>tim-online </a:t>
            </a:r>
            <a:r>
              <a:rPr lang="de-DE" dirty="0"/>
              <a:t>oder </a:t>
            </a:r>
            <a:r>
              <a:rPr lang="de-DE" b="1" dirty="0"/>
              <a:t>Google Maps </a:t>
            </a:r>
            <a:r>
              <a:rPr lang="de-DE" dirty="0"/>
              <a:t>erstellen und auf Folie 3 kopieren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optimalerweise als Satellitenansicht, Achtung: alle Betriebsstrukturen müssen zu sehen und aktuell sein (Futtersilos, Güllesilos)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Screenshot mit Rechtsklick anwählen </a:t>
            </a:r>
            <a:r>
              <a:rPr lang="de-DE" dirty="0">
                <a:sym typeface="Wingdings" panose="05000000000000000000" pitchFamily="2" charset="2"/>
              </a:rPr>
              <a:t> in den Hintergrund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Screenshot erstellen: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/>
              <a:t>Taste „druck“ (neben F12) und dann </a:t>
            </a:r>
            <a:r>
              <a:rPr lang="de-DE" dirty="0" err="1"/>
              <a:t>str</a:t>
            </a:r>
            <a:r>
              <a:rPr lang="de-DE" dirty="0"/>
              <a:t> v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/>
              <a:t>oder alternativ: Programme zum Ausschneiden verwenden, </a:t>
            </a:r>
            <a:r>
              <a:rPr lang="de-DE" dirty="0" err="1"/>
              <a:t>str</a:t>
            </a:r>
            <a:r>
              <a:rPr lang="de-DE" dirty="0"/>
              <a:t> v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Einzeichnen der Betriebsstrukturen: Symbole von Legende auf Folie 5 und 6 (Betrieb) bzw. von Folie 7 (Hygieneschleuse) kopieren und auf dem Screenshot einfügen, Screenshot muss über Rechtsklick markiert und in den Hintergrund gesetzt werden, sonst sind Symbole nicht zu sehen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Hinweis: Zäune, Mauern etc. können in der Form verändert werden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Screenshot mit allen Symbolen markieren </a:t>
            </a:r>
            <a:r>
              <a:rPr lang="de-DE" dirty="0">
                <a:sym typeface="Wingdings" panose="05000000000000000000" pitchFamily="2" charset="2"/>
              </a:rPr>
              <a:t> Anordnen  Gruppieren  Bild in den Plan zum Schutz vor biologischen Gefahren kopieren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A8A522-4E40-4876-B79C-DC7DDD54DC8E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5729866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403D94F-14C1-4127-9F7D-CE5BDB7F5C7C}"/>
              </a:ext>
            </a:extLst>
          </p:cNvPr>
          <p:cNvSpPr/>
          <p:nvPr/>
        </p:nvSpPr>
        <p:spPr bwMode="auto">
          <a:xfrm>
            <a:off x="251520" y="1268760"/>
            <a:ext cx="8640960" cy="52565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8F0389-C2B8-4CC2-9A9C-0077C69F303A}"/>
              </a:ext>
            </a:extLst>
          </p:cNvPr>
          <p:cNvSpPr txBox="1"/>
          <p:nvPr/>
        </p:nvSpPr>
        <p:spPr>
          <a:xfrm>
            <a:off x="251520" y="260648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Betriebsskizze</a:t>
            </a:r>
          </a:p>
          <a:p>
            <a:r>
              <a:rPr lang="de-DE" b="1" dirty="0">
                <a:hlinkClick r:id="rId2"/>
              </a:rPr>
              <a:t>https://www.google.de/maps</a:t>
            </a:r>
            <a:r>
              <a:rPr lang="de-DE" b="1" dirty="0"/>
              <a:t> oder </a:t>
            </a:r>
            <a:r>
              <a:rPr lang="de-DE" b="1" dirty="0">
                <a:hlinkClick r:id="rId3"/>
              </a:rPr>
              <a:t>https://www.tim-online.nrw.de/tim-online2/</a:t>
            </a:r>
            <a:r>
              <a:rPr lang="de-DE" b="1" dirty="0"/>
              <a:t>  </a:t>
            </a:r>
            <a:r>
              <a:rPr lang="de-DE" b="1" dirty="0">
                <a:solidFill>
                  <a:srgbClr val="FF0000"/>
                </a:solidFill>
              </a:rPr>
              <a:t>Betriebsstrukturen müssen aktuell sein!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AE6FF26-A809-4AB2-8D84-01528762AE72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26972530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403D94F-14C1-4127-9F7D-CE5BDB7F5C7C}"/>
              </a:ext>
            </a:extLst>
          </p:cNvPr>
          <p:cNvSpPr/>
          <p:nvPr/>
        </p:nvSpPr>
        <p:spPr bwMode="auto">
          <a:xfrm>
            <a:off x="251520" y="1268760"/>
            <a:ext cx="8640960" cy="52565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8F0389-C2B8-4CC2-9A9C-0077C69F303A}"/>
              </a:ext>
            </a:extLst>
          </p:cNvPr>
          <p:cNvSpPr txBox="1"/>
          <p:nvPr/>
        </p:nvSpPr>
        <p:spPr>
          <a:xfrm>
            <a:off x="107504" y="54868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Hygieneschleuse</a:t>
            </a:r>
          </a:p>
          <a:p>
            <a:r>
              <a:rPr lang="de-DE" sz="1600" dirty="0"/>
              <a:t>(schematisch darstellen mit Formen und Beschriftung mit Textfeldern (Reiter „Einfügen“))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6F97998-5DE4-4E76-91AD-1F36EC6E5A61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13369580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DFF7C83-B7D6-4640-88FB-8403A3225084}"/>
              </a:ext>
            </a:extLst>
          </p:cNvPr>
          <p:cNvSpPr txBox="1"/>
          <p:nvPr/>
        </p:nvSpPr>
        <p:spPr>
          <a:xfrm>
            <a:off x="35496" y="622429"/>
            <a:ext cx="647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Legende – Einfriedung und Lageplan des Betriebs – 1 </a:t>
            </a: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55DF2284-57FF-4F98-8681-CF14DB77F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25024"/>
              </p:ext>
            </p:extLst>
          </p:nvPr>
        </p:nvGraphicFramePr>
        <p:xfrm>
          <a:off x="1331640" y="1270640"/>
          <a:ext cx="6096000" cy="518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455834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88795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Mauer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00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Stabmatte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Wildzaun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1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Sonstiger Zaun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Durchgang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2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Tür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545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Tür außer Betrieb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31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Einflügeliges 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100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Zweiflügeliges 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59740"/>
                  </a:ext>
                </a:extLst>
              </a:tr>
              <a:tr h="174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Parkplatz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Schild „Schweinebestand – für Unbefugte Betreten verboten“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17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Desinfektionsmöglichkeit Schuhwerk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889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Desinfektionsmöglichkeit Fahrzeugreifen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50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Futtersilos und Einblasstutzen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857347"/>
                  </a:ext>
                </a:extLst>
              </a:tr>
            </a:tbl>
          </a:graphicData>
        </a:graphic>
      </p:graphicFrame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081B7DBE-7865-448B-BEBF-2BA22753FB10}"/>
              </a:ext>
            </a:extLst>
          </p:cNvPr>
          <p:cNvSpPr/>
          <p:nvPr/>
        </p:nvSpPr>
        <p:spPr bwMode="auto">
          <a:xfrm>
            <a:off x="4655126" y="1444118"/>
            <a:ext cx="2105891" cy="27709"/>
          </a:xfrm>
          <a:custGeom>
            <a:avLst/>
            <a:gdLst>
              <a:gd name="connsiteX0" fmla="*/ 0 w 2105891"/>
              <a:gd name="connsiteY0" fmla="*/ 9236 h 27709"/>
              <a:gd name="connsiteX1" fmla="*/ 1126837 w 2105891"/>
              <a:gd name="connsiteY1" fmla="*/ 27709 h 27709"/>
              <a:gd name="connsiteX2" fmla="*/ 2022764 w 2105891"/>
              <a:gd name="connsiteY2" fmla="*/ 18473 h 27709"/>
              <a:gd name="connsiteX3" fmla="*/ 2068946 w 2105891"/>
              <a:gd name="connsiteY3" fmla="*/ 9236 h 27709"/>
              <a:gd name="connsiteX4" fmla="*/ 2105891 w 2105891"/>
              <a:gd name="connsiteY4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891" h="27709">
                <a:moveTo>
                  <a:pt x="0" y="9236"/>
                </a:moveTo>
                <a:cubicBezTo>
                  <a:pt x="461778" y="25160"/>
                  <a:pt x="474202" y="27709"/>
                  <a:pt x="1126837" y="27709"/>
                </a:cubicBezTo>
                <a:cubicBezTo>
                  <a:pt x="1425495" y="27709"/>
                  <a:pt x="1724122" y="21552"/>
                  <a:pt x="2022764" y="18473"/>
                </a:cubicBezTo>
                <a:cubicBezTo>
                  <a:pt x="2038158" y="15394"/>
                  <a:pt x="2053621" y="12642"/>
                  <a:pt x="2068946" y="9236"/>
                </a:cubicBezTo>
                <a:cubicBezTo>
                  <a:pt x="2081338" y="6482"/>
                  <a:pt x="2105891" y="0"/>
                  <a:pt x="2105891" y="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8431AD04-1844-4226-B1CC-4A664866FE7A}"/>
              </a:ext>
            </a:extLst>
          </p:cNvPr>
          <p:cNvSpPr/>
          <p:nvPr/>
        </p:nvSpPr>
        <p:spPr bwMode="auto">
          <a:xfrm>
            <a:off x="4655127" y="1756310"/>
            <a:ext cx="2105891" cy="27709"/>
          </a:xfrm>
          <a:custGeom>
            <a:avLst/>
            <a:gdLst>
              <a:gd name="connsiteX0" fmla="*/ 0 w 2105891"/>
              <a:gd name="connsiteY0" fmla="*/ 9236 h 27709"/>
              <a:gd name="connsiteX1" fmla="*/ 1126837 w 2105891"/>
              <a:gd name="connsiteY1" fmla="*/ 27709 h 27709"/>
              <a:gd name="connsiteX2" fmla="*/ 2022764 w 2105891"/>
              <a:gd name="connsiteY2" fmla="*/ 18473 h 27709"/>
              <a:gd name="connsiteX3" fmla="*/ 2068946 w 2105891"/>
              <a:gd name="connsiteY3" fmla="*/ 9236 h 27709"/>
              <a:gd name="connsiteX4" fmla="*/ 2105891 w 2105891"/>
              <a:gd name="connsiteY4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891" h="27709">
                <a:moveTo>
                  <a:pt x="0" y="9236"/>
                </a:moveTo>
                <a:cubicBezTo>
                  <a:pt x="461778" y="25160"/>
                  <a:pt x="474202" y="27709"/>
                  <a:pt x="1126837" y="27709"/>
                </a:cubicBezTo>
                <a:cubicBezTo>
                  <a:pt x="1425495" y="27709"/>
                  <a:pt x="1724122" y="21552"/>
                  <a:pt x="2022764" y="18473"/>
                </a:cubicBezTo>
                <a:cubicBezTo>
                  <a:pt x="2038158" y="15394"/>
                  <a:pt x="2053621" y="12642"/>
                  <a:pt x="2068946" y="9236"/>
                </a:cubicBezTo>
                <a:cubicBezTo>
                  <a:pt x="2081338" y="6482"/>
                  <a:pt x="2105891" y="0"/>
                  <a:pt x="2105891" y="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CCF0A55C-9E70-4745-B7A0-55BB63CA43FF}"/>
              </a:ext>
            </a:extLst>
          </p:cNvPr>
          <p:cNvSpPr/>
          <p:nvPr/>
        </p:nvSpPr>
        <p:spPr bwMode="auto">
          <a:xfrm>
            <a:off x="4663649" y="2564904"/>
            <a:ext cx="2105891" cy="27709"/>
          </a:xfrm>
          <a:custGeom>
            <a:avLst/>
            <a:gdLst>
              <a:gd name="connsiteX0" fmla="*/ 0 w 2105891"/>
              <a:gd name="connsiteY0" fmla="*/ 9236 h 27709"/>
              <a:gd name="connsiteX1" fmla="*/ 1126837 w 2105891"/>
              <a:gd name="connsiteY1" fmla="*/ 27709 h 27709"/>
              <a:gd name="connsiteX2" fmla="*/ 2022764 w 2105891"/>
              <a:gd name="connsiteY2" fmla="*/ 18473 h 27709"/>
              <a:gd name="connsiteX3" fmla="*/ 2068946 w 2105891"/>
              <a:gd name="connsiteY3" fmla="*/ 9236 h 27709"/>
              <a:gd name="connsiteX4" fmla="*/ 2105891 w 2105891"/>
              <a:gd name="connsiteY4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891" h="27709">
                <a:moveTo>
                  <a:pt x="0" y="9236"/>
                </a:moveTo>
                <a:cubicBezTo>
                  <a:pt x="461778" y="25160"/>
                  <a:pt x="474202" y="27709"/>
                  <a:pt x="1126837" y="27709"/>
                </a:cubicBezTo>
                <a:cubicBezTo>
                  <a:pt x="1425495" y="27709"/>
                  <a:pt x="1724122" y="21552"/>
                  <a:pt x="2022764" y="18473"/>
                </a:cubicBezTo>
                <a:cubicBezTo>
                  <a:pt x="2038158" y="15394"/>
                  <a:pt x="2053621" y="12642"/>
                  <a:pt x="2068946" y="9236"/>
                </a:cubicBezTo>
                <a:cubicBezTo>
                  <a:pt x="2081338" y="6482"/>
                  <a:pt x="2105891" y="0"/>
                  <a:pt x="2105891" y="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36FDFBFD-737E-4BB1-8583-284E04CE2B07}"/>
              </a:ext>
            </a:extLst>
          </p:cNvPr>
          <p:cNvSpPr/>
          <p:nvPr/>
        </p:nvSpPr>
        <p:spPr bwMode="auto">
          <a:xfrm>
            <a:off x="4655125" y="2206222"/>
            <a:ext cx="2105891" cy="27709"/>
          </a:xfrm>
          <a:custGeom>
            <a:avLst/>
            <a:gdLst>
              <a:gd name="connsiteX0" fmla="*/ 0 w 2105891"/>
              <a:gd name="connsiteY0" fmla="*/ 9236 h 27709"/>
              <a:gd name="connsiteX1" fmla="*/ 1126837 w 2105891"/>
              <a:gd name="connsiteY1" fmla="*/ 27709 h 27709"/>
              <a:gd name="connsiteX2" fmla="*/ 2022764 w 2105891"/>
              <a:gd name="connsiteY2" fmla="*/ 18473 h 27709"/>
              <a:gd name="connsiteX3" fmla="*/ 2068946 w 2105891"/>
              <a:gd name="connsiteY3" fmla="*/ 9236 h 27709"/>
              <a:gd name="connsiteX4" fmla="*/ 2105891 w 2105891"/>
              <a:gd name="connsiteY4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891" h="27709">
                <a:moveTo>
                  <a:pt x="0" y="9236"/>
                </a:moveTo>
                <a:cubicBezTo>
                  <a:pt x="461778" y="25160"/>
                  <a:pt x="474202" y="27709"/>
                  <a:pt x="1126837" y="27709"/>
                </a:cubicBezTo>
                <a:cubicBezTo>
                  <a:pt x="1425495" y="27709"/>
                  <a:pt x="1724122" y="21552"/>
                  <a:pt x="2022764" y="18473"/>
                </a:cubicBezTo>
                <a:cubicBezTo>
                  <a:pt x="2038158" y="15394"/>
                  <a:pt x="2053621" y="12642"/>
                  <a:pt x="2068946" y="9236"/>
                </a:cubicBezTo>
                <a:cubicBezTo>
                  <a:pt x="2081338" y="6482"/>
                  <a:pt x="2105891" y="0"/>
                  <a:pt x="2105891" y="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240470F-74E0-4445-B8D7-F620787F8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9" y="2780928"/>
            <a:ext cx="510545" cy="324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8B2A778-97EC-4B16-8568-9B0D69E06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561" y="3140968"/>
            <a:ext cx="472337" cy="324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ACD42E9E-BF56-4121-8DE1-FE7970E573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1556" y="3523467"/>
            <a:ext cx="414346" cy="324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BEC3D643-C6CE-4EB9-992C-F058D44EEA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440" y="3908650"/>
            <a:ext cx="479193" cy="324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B991465D-326C-4BED-87BE-DBB89A40A2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6018" y="4258965"/>
            <a:ext cx="592036" cy="3240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4BE350A-240A-4371-A2EC-A31C3DF2D2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5826" y="4581128"/>
            <a:ext cx="482318" cy="32400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B0272DEE-A8EC-408A-96EE-BB18E80DD3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0036" y="4953069"/>
            <a:ext cx="524000" cy="324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87DCF33F-D7BC-4D82-B498-777F961FB0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7722" y="5366112"/>
            <a:ext cx="602710" cy="324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B2BF3391-6846-43A0-918F-5693F164BC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11682" y="5719796"/>
            <a:ext cx="614093" cy="3240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DF4B550E-1614-43CC-9D0A-C04265AE9DC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33008" y="6115544"/>
            <a:ext cx="592138" cy="32400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5BA80621-1D6E-4C85-BD91-1108AAA6DE6A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6343529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55DF2284-57FF-4F98-8681-CF14DB77F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89854"/>
              </p:ext>
            </p:extLst>
          </p:nvPr>
        </p:nvGraphicFramePr>
        <p:xfrm>
          <a:off x="1259632" y="1412776"/>
          <a:ext cx="6476894" cy="27651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38447">
                  <a:extLst>
                    <a:ext uri="{9D8B030D-6E8A-4147-A177-3AD203B41FA5}">
                      <a16:colId xmlns:a16="http://schemas.microsoft.com/office/drawing/2014/main" val="2445583401"/>
                    </a:ext>
                  </a:extLst>
                </a:gridCol>
                <a:gridCol w="3238447">
                  <a:extLst>
                    <a:ext uri="{9D8B030D-6E8A-4147-A177-3AD203B41FA5}">
                      <a16:colId xmlns:a16="http://schemas.microsoft.com/office/drawing/2014/main" val="3888795752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Lagerung Futtermittel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147599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de-DE" sz="1200" dirty="0"/>
                        <a:t>Lagerung Einstreu/Beschäftigungsmaterial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009146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de-DE" sz="1200" dirty="0"/>
                        <a:t>Kadaverlagerung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90204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de-DE" sz="1200" dirty="0"/>
                        <a:t>Schädlingsbekämpfung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1848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de-DE" sz="1200" dirty="0"/>
                        <a:t>Güllelager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9922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de-DE" sz="1200" dirty="0"/>
                        <a:t>Hygieneschleuse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22598"/>
                  </a:ext>
                </a:extLst>
              </a:tr>
            </a:tbl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D77CA34B-E289-4080-AFDD-6E1B5768CE65}"/>
              </a:ext>
            </a:extLst>
          </p:cNvPr>
          <p:cNvSpPr txBox="1"/>
          <p:nvPr/>
        </p:nvSpPr>
        <p:spPr>
          <a:xfrm>
            <a:off x="35496" y="692696"/>
            <a:ext cx="647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Legende – Einfriedung und Lageplan des Betriebs – 2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3BB20DA-A68D-449F-A13B-D6AC8FF75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154" y="1903364"/>
            <a:ext cx="504189" cy="4001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45E7372-8532-4D38-BB72-11D005636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995" y="2347518"/>
            <a:ext cx="552450" cy="4572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EDE54BB-A518-48EB-9383-77A2EF86E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2412" y="2809903"/>
            <a:ext cx="447675" cy="4191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7D930FB-D4EF-465E-BB29-C127BF2298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1933" y="3238528"/>
            <a:ext cx="504825" cy="4667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A3D0585-5A86-40BB-B8D4-B19117F363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0509" y="3695728"/>
            <a:ext cx="495300" cy="43815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8E244BDD-468E-4F8F-B23F-4B47BDDE02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39319" y="1482939"/>
            <a:ext cx="495918" cy="32400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D4FE57B-6338-47D3-99B6-FB67B195AEFC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25103061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DFF7C83-B7D6-4640-88FB-8403A3225084}"/>
              </a:ext>
            </a:extLst>
          </p:cNvPr>
          <p:cNvSpPr txBox="1"/>
          <p:nvPr/>
        </p:nvSpPr>
        <p:spPr>
          <a:xfrm>
            <a:off x="292646" y="733346"/>
            <a:ext cx="472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Legende - Hygieneschleuse</a:t>
            </a: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55DF2284-57FF-4F98-8681-CF14DB77F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321834"/>
              </p:ext>
            </p:extLst>
          </p:nvPr>
        </p:nvGraphicFramePr>
        <p:xfrm>
          <a:off x="1331640" y="1196752"/>
          <a:ext cx="6096000" cy="5328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455834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88795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Trennung 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Schwarz-Weißbereich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00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Straßenschuhe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Straßenkleidung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1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Betriebseigenes 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Schuhwerk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Betriebseigene 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Schutzkleidung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2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Betriebseigene 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Wechsel-/ Stallstiefel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545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Wasseranschluss Reinigung und Desinfektion Schuhwerk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31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Waschbecken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100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Mülleimer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5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Waschmaschine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85"/>
                  </a:ext>
                </a:extLst>
              </a:tr>
            </a:tbl>
          </a:graphicData>
        </a:graphic>
      </p:graphicFrame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E87A89D8-E823-4106-A2B4-2500A5B8E472}"/>
              </a:ext>
            </a:extLst>
          </p:cNvPr>
          <p:cNvSpPr/>
          <p:nvPr/>
        </p:nvSpPr>
        <p:spPr bwMode="auto">
          <a:xfrm>
            <a:off x="4716016" y="1484784"/>
            <a:ext cx="2105891" cy="27709"/>
          </a:xfrm>
          <a:custGeom>
            <a:avLst/>
            <a:gdLst>
              <a:gd name="connsiteX0" fmla="*/ 0 w 2105891"/>
              <a:gd name="connsiteY0" fmla="*/ 9236 h 27709"/>
              <a:gd name="connsiteX1" fmla="*/ 1126837 w 2105891"/>
              <a:gd name="connsiteY1" fmla="*/ 27709 h 27709"/>
              <a:gd name="connsiteX2" fmla="*/ 2022764 w 2105891"/>
              <a:gd name="connsiteY2" fmla="*/ 18473 h 27709"/>
              <a:gd name="connsiteX3" fmla="*/ 2068946 w 2105891"/>
              <a:gd name="connsiteY3" fmla="*/ 9236 h 27709"/>
              <a:gd name="connsiteX4" fmla="*/ 2105891 w 2105891"/>
              <a:gd name="connsiteY4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891" h="27709">
                <a:moveTo>
                  <a:pt x="0" y="9236"/>
                </a:moveTo>
                <a:cubicBezTo>
                  <a:pt x="461778" y="25160"/>
                  <a:pt x="474202" y="27709"/>
                  <a:pt x="1126837" y="27709"/>
                </a:cubicBezTo>
                <a:cubicBezTo>
                  <a:pt x="1425495" y="27709"/>
                  <a:pt x="1724122" y="21552"/>
                  <a:pt x="2022764" y="18473"/>
                </a:cubicBezTo>
                <a:cubicBezTo>
                  <a:pt x="2038158" y="15394"/>
                  <a:pt x="2053621" y="12642"/>
                  <a:pt x="2068946" y="9236"/>
                </a:cubicBezTo>
                <a:cubicBezTo>
                  <a:pt x="2081338" y="6482"/>
                  <a:pt x="2105891" y="0"/>
                  <a:pt x="2105891" y="0"/>
                </a:cubicBezTo>
              </a:path>
            </a:pathLst>
          </a:custGeom>
          <a:pattFill prst="ltVert">
            <a:fgClr>
              <a:schemeClr val="accent1"/>
            </a:fgClr>
            <a:bgClr>
              <a:schemeClr val="bg1"/>
            </a:bgClr>
          </a:pattFill>
          <a:ln w="76200" cap="flat" cmpd="sng" algn="ctr">
            <a:solidFill>
              <a:schemeClr val="tx1">
                <a:alpha val="3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400050" marR="0" indent="-400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BF03152-3D7E-4F70-9F17-2B303CFFB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1833708"/>
            <a:ext cx="506447" cy="324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92634AC-6A19-40E3-9582-E856BE45F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0092" y="2233310"/>
            <a:ext cx="453600" cy="324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FE029C4-E9B5-4C75-A9A2-CF35F7448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0092" y="2674227"/>
            <a:ext cx="487636" cy="324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6410F0A-79CB-432A-BBEF-5A72206416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3140" y="3997032"/>
            <a:ext cx="467660" cy="3240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6027CE50-BBFD-4565-99A5-C167865ABE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111" y="4739547"/>
            <a:ext cx="482885" cy="324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9193FE80-706F-4B79-A9E5-759944B1FD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74640" y="5437795"/>
            <a:ext cx="424660" cy="324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97C03CB-2B29-4DE7-9B9B-BB3DE41BBB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2159" y="5808832"/>
            <a:ext cx="407505" cy="324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F7E91C4-9B08-4732-BDFE-E897E0EB8D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0644" y="3322801"/>
            <a:ext cx="436154" cy="3240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DAFC8434-AA2A-451C-BF7B-4555FC9265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71479" y="6175370"/>
            <a:ext cx="472213" cy="32400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8EEB5E39-1CCC-4B7D-AC46-B2CD8ED32953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ASP-Früherkennungsprogramm, Tool zur Erstellung des Plans zum Schutz vor biologischen Gefahren, Version 01, 31.10.2024</a:t>
            </a:r>
          </a:p>
        </p:txBody>
      </p:sp>
    </p:spTree>
    <p:extLst>
      <p:ext uri="{BB962C8B-B14F-4D97-AF65-F5344CB8AC3E}">
        <p14:creationId xmlns:p14="http://schemas.microsoft.com/office/powerpoint/2010/main" val="36390291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Landwirtschaft - Nordrhein-Westfalen-Design">
  <a:themeElements>
    <a:clrScheme name="Landwirtschaft - Nordrhein-Westfalen-Design 14">
      <a:dk1>
        <a:srgbClr val="000000"/>
      </a:dk1>
      <a:lt1>
        <a:srgbClr val="FFFFFF"/>
      </a:lt1>
      <a:dk2>
        <a:srgbClr val="E2001A"/>
      </a:dk2>
      <a:lt2>
        <a:srgbClr val="009036"/>
      </a:lt2>
      <a:accent1>
        <a:srgbClr val="E8E8E8"/>
      </a:accent1>
      <a:accent2>
        <a:srgbClr val="F29400"/>
      </a:accent2>
      <a:accent3>
        <a:srgbClr val="FFFFFF"/>
      </a:accent3>
      <a:accent4>
        <a:srgbClr val="000000"/>
      </a:accent4>
      <a:accent5>
        <a:srgbClr val="F2F2F2"/>
      </a:accent5>
      <a:accent6>
        <a:srgbClr val="DB8600"/>
      </a:accent6>
      <a:hlink>
        <a:srgbClr val="B1C800"/>
      </a:hlink>
      <a:folHlink>
        <a:srgbClr val="E75112"/>
      </a:folHlink>
    </a:clrScheme>
    <a:fontScheme name="Landwirtschaft - Nordrhein-Westfalen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400050" marR="0" indent="-4000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400050" marR="0" indent="-4000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wirtschaft - Nordrhein-Westfalen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wirtschaft - Nordrhein-Westfalen-Design 13">
        <a:dk1>
          <a:srgbClr val="000000"/>
        </a:dk1>
        <a:lt1>
          <a:srgbClr val="FFFFFF"/>
        </a:lt1>
        <a:dk2>
          <a:srgbClr val="E2001A"/>
        </a:dk2>
        <a:lt2>
          <a:srgbClr val="009036"/>
        </a:lt2>
        <a:accent1>
          <a:srgbClr val="ACACAC"/>
        </a:accent1>
        <a:accent2>
          <a:srgbClr val="F294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DB8600"/>
        </a:accent6>
        <a:hlink>
          <a:srgbClr val="B1C800"/>
        </a:hlink>
        <a:folHlink>
          <a:srgbClr val="E751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wirtschaft - Nordrhein-Westfalen-Design 14">
        <a:dk1>
          <a:srgbClr val="000000"/>
        </a:dk1>
        <a:lt1>
          <a:srgbClr val="FFFFFF"/>
        </a:lt1>
        <a:dk2>
          <a:srgbClr val="E2001A"/>
        </a:dk2>
        <a:lt2>
          <a:srgbClr val="009036"/>
        </a:lt2>
        <a:accent1>
          <a:srgbClr val="E8E8E8"/>
        </a:accent1>
        <a:accent2>
          <a:srgbClr val="F2940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DB8600"/>
        </a:accent6>
        <a:hlink>
          <a:srgbClr val="B1C800"/>
        </a:hlink>
        <a:folHlink>
          <a:srgbClr val="E751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 Landwirtschaft - Nordrhein-Westfalen-Design.potx" id="{C135548C-E312-48BD-BB73-CE7BDA8E1D6F}" vid="{53ABD8E5-4712-480C-87A6-20EBAA5494C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418</Words>
  <Application>Microsoft Office PowerPoint</Application>
  <PresentationFormat>Bildschirmpräsentation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1_Landwirtschaft - Nordrhein-Westfalen-Design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Ministerium für Bauen und Verkehr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Hegmanns, Daniel (VM)</dc:creator>
  <cp:lastModifiedBy>Harlizius, Jürgen (MLV)</cp:lastModifiedBy>
  <cp:revision>800</cp:revision>
  <dcterms:created xsi:type="dcterms:W3CDTF">2007-06-05T06:33:37Z</dcterms:created>
  <dcterms:modified xsi:type="dcterms:W3CDTF">2024-11-06T17:11:25Z</dcterms:modified>
</cp:coreProperties>
</file>